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08" r:id="rId2"/>
    <p:sldMasterId id="2147483672" r:id="rId3"/>
    <p:sldMasterId id="2147483684" r:id="rId4"/>
  </p:sldMasterIdLst>
  <p:handoutMasterIdLst>
    <p:handoutMasterId r:id="rId31"/>
  </p:handoutMasterIdLst>
  <p:sldIdLst>
    <p:sldId id="256" r:id="rId5"/>
    <p:sldId id="258" r:id="rId6"/>
    <p:sldId id="303" r:id="rId7"/>
    <p:sldId id="304" r:id="rId8"/>
    <p:sldId id="264" r:id="rId9"/>
    <p:sldId id="287" r:id="rId10"/>
    <p:sldId id="276" r:id="rId11"/>
    <p:sldId id="301" r:id="rId12"/>
    <p:sldId id="285" r:id="rId13"/>
    <p:sldId id="278" r:id="rId14"/>
    <p:sldId id="277" r:id="rId15"/>
    <p:sldId id="294" r:id="rId16"/>
    <p:sldId id="288" r:id="rId17"/>
    <p:sldId id="299" r:id="rId18"/>
    <p:sldId id="305" r:id="rId19"/>
    <p:sldId id="307" r:id="rId20"/>
    <p:sldId id="300" r:id="rId21"/>
    <p:sldId id="284" r:id="rId22"/>
    <p:sldId id="281" r:id="rId23"/>
    <p:sldId id="308" r:id="rId24"/>
    <p:sldId id="290" r:id="rId25"/>
    <p:sldId id="297" r:id="rId26"/>
    <p:sldId id="296" r:id="rId27"/>
    <p:sldId id="293" r:id="rId28"/>
    <p:sldId id="263" r:id="rId29"/>
    <p:sldId id="262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FD485"/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8BE3D86-4CD7-F31D-54B6-EE995848C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68F4FE-A203-8B8F-CC9E-A2DCEF75E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74DD2-8E53-470B-8646-02BB9552BE22}" type="datetimeFigureOut">
              <a:rPr lang="it-IT" smtClean="0"/>
              <a:t>08/02/2024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51FBA9-2186-3F38-F1ED-F34B57E89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969695-C27F-4316-765E-65C28A0278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B95B-02C2-41BB-A9B7-DDBB724675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92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653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6195216"/>
            <a:ext cx="12192000" cy="662783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EFD48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A6189CE-B4AF-6F03-F047-C74B00678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30302" r="2176" b="26880"/>
          <a:stretch/>
        </p:blipFill>
        <p:spPr>
          <a:xfrm>
            <a:off x="0" y="3724044"/>
            <a:ext cx="12192000" cy="3133956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4379200" y="1289756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3B38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Session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3B3838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3B3838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  <a:ln>
            <a:solidFill>
              <a:srgbClr val="EFD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D1460AA-79FC-1465-E8FD-4F3AAE432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9BBBF5A-31D2-2699-19F4-AA649B4BF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pic>
        <p:nvPicPr>
          <p:cNvPr id="10" name="Picture 9" descr="Yellow and blue symbols">
            <a:extLst>
              <a:ext uri="{FF2B5EF4-FFF2-40B4-BE49-F238E27FC236}">
                <a16:creationId xmlns:a16="http://schemas.microsoft.com/office/drawing/2014/main" id="{F166FFCD-9468-2B31-BCAA-F7AAC91BF1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0"/>
            <a:ext cx="9814560" cy="685800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004" y="6356350"/>
            <a:ext cx="185369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AzureDayTorino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14E76A-DB37-2759-82D3-7560F8F07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6" y="248859"/>
            <a:ext cx="1332411" cy="133241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2C6391-BD02-E1A8-6B3B-AFF1CE3F23FD}"/>
              </a:ext>
            </a:extLst>
          </p:cNvPr>
          <p:cNvSpPr txBox="1"/>
          <p:nvPr userDrawn="1"/>
        </p:nvSpPr>
        <p:spPr>
          <a:xfrm>
            <a:off x="2236596" y="1150247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Platinum Sponsor</a:t>
            </a: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D3BB2535-1392-4C23-5759-4C1907BA4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8" y="1758580"/>
            <a:ext cx="2324052" cy="11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C Technology">
            <a:extLst>
              <a:ext uri="{FF2B5EF4-FFF2-40B4-BE49-F238E27FC236}">
                <a16:creationId xmlns:a16="http://schemas.microsoft.com/office/drawing/2014/main" id="{2128AA76-60B4-001D-B5BA-3E2DB5A29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2" y="1781256"/>
            <a:ext cx="2223678" cy="1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C9EFB4-E3DC-D36E-EE4C-272D764688FB}"/>
              </a:ext>
            </a:extLst>
          </p:cNvPr>
          <p:cNvSpPr txBox="1"/>
          <p:nvPr userDrawn="1"/>
        </p:nvSpPr>
        <p:spPr>
          <a:xfrm>
            <a:off x="2236596" y="3062203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Technical Sponsor</a:t>
            </a:r>
          </a:p>
        </p:txBody>
      </p:sp>
      <p:pic>
        <p:nvPicPr>
          <p:cNvPr id="1030" name="Picture 6" descr="DotNetCode">
            <a:extLst>
              <a:ext uri="{FF2B5EF4-FFF2-40B4-BE49-F238E27FC236}">
                <a16:creationId xmlns:a16="http://schemas.microsoft.com/office/drawing/2014/main" id="{FC15D550-E442-432B-D4DE-B12B0F5FD9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78" y="3828594"/>
            <a:ext cx="1564000" cy="7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icker Mule">
            <a:extLst>
              <a:ext uri="{FF2B5EF4-FFF2-40B4-BE49-F238E27FC236}">
                <a16:creationId xmlns:a16="http://schemas.microsoft.com/office/drawing/2014/main" id="{90E1947C-3A52-C4EA-6590-A114F1DEF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0" y="4831675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eetup Torino">
            <a:extLst>
              <a:ext uri="{FF2B5EF4-FFF2-40B4-BE49-F238E27FC236}">
                <a16:creationId xmlns:a16="http://schemas.microsoft.com/office/drawing/2014/main" id="{73026A21-8135-F641-3D2B-9365F94B3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3816086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ino .NET">
            <a:extLst>
              <a:ext uri="{FF2B5EF4-FFF2-40B4-BE49-F238E27FC236}">
                <a16:creationId xmlns:a16="http://schemas.microsoft.com/office/drawing/2014/main" id="{35D98248-AB12-478D-17B0-9DA5F79F8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3846578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ckt Publishing">
            <a:extLst>
              <a:ext uri="{FF2B5EF4-FFF2-40B4-BE49-F238E27FC236}">
                <a16:creationId xmlns:a16="http://schemas.microsoft.com/office/drawing/2014/main" id="{F2419F5C-C452-710B-B0AD-B6DEC64A2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4824032"/>
            <a:ext cx="1677675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etBrains">
            <a:extLst>
              <a:ext uri="{FF2B5EF4-FFF2-40B4-BE49-F238E27FC236}">
                <a16:creationId xmlns:a16="http://schemas.microsoft.com/office/drawing/2014/main" id="{45C8FAB0-5A19-4FA2-A639-C8EA6B509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4885016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48149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8" name="Immagine 7" descr="Immagine che contiene Elementi grafici, schizzo, disegno, arte&#10;&#10;Descrizione generata automaticamente">
            <a:extLst>
              <a:ext uri="{FF2B5EF4-FFF2-40B4-BE49-F238E27FC236}">
                <a16:creationId xmlns:a16="http://schemas.microsoft.com/office/drawing/2014/main" id="{EAE4BD8E-E654-B24C-24AA-93EDFE39A3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4693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7533540-83EF-C4E6-9100-721A8C3452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" y="0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EFD4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97" r:id="rId5"/>
    <p:sldLayoutId id="2147483685" r:id="rId6"/>
    <p:sldLayoutId id="2147483703" r:id="rId7"/>
    <p:sldLayoutId id="2147483705" r:id="rId8"/>
    <p:sldLayoutId id="2147483704" r:id="rId9"/>
    <p:sldLayoutId id="2147483707" r:id="rId10"/>
    <p:sldLayoutId id="2147483706" r:id="rId11"/>
    <p:sldLayoutId id="2147483698" r:id="rId12"/>
    <p:sldLayoutId id="2147483732" r:id="rId13"/>
    <p:sldLayoutId id="2147483699" r:id="rId14"/>
    <p:sldLayoutId id="214748373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amazon.com/Mythical-Man-Month-Software-Engineering-Anniversary/dp/0201835959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cs428.cs.byu.edu/wp-content/uploads/2018/08/Armour-Orders-of-Ignorance.pdf" TargetMode="External"/><Relationship Id="rId5" Type="http://schemas.openxmlformats.org/officeDocument/2006/relationships/image" Target="../media/image36.png"/><Relationship Id="rId10" Type="http://schemas.openxmlformats.org/officeDocument/2006/relationships/hyperlink" Target="https://www.thoughtworks.com/insights/articles/fitness-function-driven-development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en.wikipedia.org/wiki/No_Silver_Bullet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github.com/ace68" TargetMode="External"/><Relationship Id="rId12" Type="http://schemas.openxmlformats.org/officeDocument/2006/relationships/hyperlink" Target="https://agilereloaded.it/corsi/corso-ddd-cqrs-pattern/" TargetMode="External"/><Relationship Id="rId2" Type="http://schemas.openxmlformats.org/officeDocument/2006/relationships/image" Target="../media/image4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qrs-muflone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github.com/brewup" TargetMode="External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hyperlink" Target="mailto:alberto.acerbis@intre.it" TargetMode="External"/><Relationship Id="rId9" Type="http://schemas.openxmlformats.org/officeDocument/2006/relationships/hyperlink" Target="https://albertoacerbis.com/" TargetMode="External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5EEF748-57F5-4028-90F4-77E329679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3182" y="254109"/>
            <a:ext cx="7812800" cy="3042388"/>
          </a:xfrm>
        </p:spPr>
        <p:txBody>
          <a:bodyPr/>
          <a:lstStyle/>
          <a:p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Architectures</a:t>
            </a:r>
            <a:br>
              <a:rPr lang="it-IT" dirty="0"/>
            </a:br>
            <a:r>
              <a:rPr lang="it-IT" dirty="0"/>
              <a:t> con .NET e MS Azure</a:t>
            </a: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EE9FFB28-0C5E-7BC5-B50D-B2BFD36B73C2}"/>
              </a:ext>
            </a:extLst>
          </p:cNvPr>
          <p:cNvSpPr txBox="1">
            <a:spLocks/>
          </p:cNvSpPr>
          <p:nvPr/>
        </p:nvSpPr>
        <p:spPr>
          <a:xfrm>
            <a:off x="4273182" y="3191069"/>
            <a:ext cx="7812800" cy="85698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sz="4000" dirty="0"/>
              <a:t>alberto.acerbis@intre.it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FFFEF16-DEBB-D549-0F7E-CB82B1FBA0AF}"/>
              </a:ext>
            </a:extLst>
          </p:cNvPr>
          <p:cNvSpPr/>
          <p:nvPr/>
        </p:nvSpPr>
        <p:spPr>
          <a:xfrm>
            <a:off x="912392" y="2108586"/>
            <a:ext cx="2416308" cy="91919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95CE4C-C403-1C5D-CE68-14EBDCC0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37" y="2351767"/>
            <a:ext cx="1792634" cy="4064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0A5D1E1-250A-68AD-6225-C9CB0883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37" y="3370639"/>
            <a:ext cx="142506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Unknow</a:t>
            </a:r>
            <a:r>
              <a:rPr lang="it-IT" dirty="0"/>
              <a:t> </a:t>
            </a:r>
            <a:r>
              <a:rPr lang="it-IT" dirty="0" err="1"/>
              <a:t>Unknows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458529-8AC9-6074-294B-C5DD183E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7B7D43B3-05D5-C09B-CD06-C87131F3EEC2}"/>
              </a:ext>
            </a:extLst>
          </p:cNvPr>
          <p:cNvSpPr/>
          <p:nvPr/>
        </p:nvSpPr>
        <p:spPr>
          <a:xfrm>
            <a:off x="4929486" y="1479262"/>
            <a:ext cx="3999910" cy="211695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Risk </a:t>
            </a:r>
            <a:r>
              <a:rPr lang="it-IT" dirty="0" err="1">
                <a:solidFill>
                  <a:schemeClr val="tx1"/>
                </a:solidFill>
              </a:rPr>
              <a:t>comes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doing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(Warren Buffet)</a:t>
            </a:r>
          </a:p>
        </p:txBody>
      </p:sp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FEEBF13D-3E1B-9FFD-BD4A-14B27BDB0C91}"/>
              </a:ext>
            </a:extLst>
          </p:cNvPr>
          <p:cNvSpPr/>
          <p:nvPr/>
        </p:nvSpPr>
        <p:spPr>
          <a:xfrm>
            <a:off x="7424616" y="3929305"/>
            <a:ext cx="3999910" cy="211695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If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think</a:t>
            </a:r>
            <a:r>
              <a:rPr lang="it-IT" dirty="0">
                <a:solidFill>
                  <a:schemeClr val="tx1"/>
                </a:solidFill>
              </a:rPr>
              <a:t> good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expensive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try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8B229D-F66C-F94F-186B-C6ACC237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1" y="2537741"/>
            <a:ext cx="4472306" cy="29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Incremental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D1FEBE-8DB2-61B3-D10A-A1619074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" y="2610605"/>
            <a:ext cx="3115611" cy="175506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0B30912-7950-95E8-C277-3D09122FB74A}"/>
              </a:ext>
            </a:extLst>
          </p:cNvPr>
          <p:cNvSpPr/>
          <p:nvPr/>
        </p:nvSpPr>
        <p:spPr>
          <a:xfrm>
            <a:off x="3551689" y="1687729"/>
            <a:ext cx="6876288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C776CD-4357-48E3-D967-A970DAC2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893" y="2828235"/>
            <a:ext cx="990686" cy="103641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FDE60E7-0601-54CB-1ED4-4D6AE610873D}"/>
              </a:ext>
            </a:extLst>
          </p:cNvPr>
          <p:cNvSpPr/>
          <p:nvPr/>
        </p:nvSpPr>
        <p:spPr>
          <a:xfrm>
            <a:off x="4091185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Accounts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BD16F2-FD8A-5897-2B14-BA570962E19E}"/>
              </a:ext>
            </a:extLst>
          </p:cNvPr>
          <p:cNvSpPr/>
          <p:nvPr/>
        </p:nvSpPr>
        <p:spPr>
          <a:xfrm>
            <a:off x="4091185" y="4365666"/>
            <a:ext cx="6077710" cy="8595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In-Memory Event Bus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F4D8261-7263-89CD-4B17-51674FC2056D}"/>
              </a:ext>
            </a:extLst>
          </p:cNvPr>
          <p:cNvSpPr/>
          <p:nvPr/>
        </p:nvSpPr>
        <p:spPr>
          <a:xfrm>
            <a:off x="6127249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Payments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50DBDC6-D636-6A8C-4E85-70A9D192BE0D}"/>
              </a:ext>
            </a:extLst>
          </p:cNvPr>
          <p:cNvSpPr/>
          <p:nvPr/>
        </p:nvSpPr>
        <p:spPr>
          <a:xfrm>
            <a:off x="8257807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Admin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47F8766-A5D8-2DE2-A6D3-034570CB573C}"/>
              </a:ext>
            </a:extLst>
          </p:cNvPr>
          <p:cNvSpPr/>
          <p:nvPr/>
        </p:nvSpPr>
        <p:spPr>
          <a:xfrm>
            <a:off x="4091185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CBBD680-E221-14CD-3AED-D7E34DA63AFF}"/>
              </a:ext>
            </a:extLst>
          </p:cNvPr>
          <p:cNvSpPr/>
          <p:nvPr/>
        </p:nvSpPr>
        <p:spPr>
          <a:xfrm>
            <a:off x="6127249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Warehouses</a:t>
            </a: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C95BAEA-C719-3DEB-4D56-0079892D9FB6}"/>
              </a:ext>
            </a:extLst>
          </p:cNvPr>
          <p:cNvSpPr/>
          <p:nvPr/>
        </p:nvSpPr>
        <p:spPr>
          <a:xfrm>
            <a:off x="8257807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Purchases</a:t>
            </a:r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4270E80-AA95-064B-0DA0-71A8CE65C241}"/>
              </a:ext>
            </a:extLst>
          </p:cNvPr>
          <p:cNvCxnSpPr>
            <a:cxnSpLocks/>
          </p:cNvCxnSpPr>
          <p:nvPr/>
        </p:nvCxnSpPr>
        <p:spPr>
          <a:xfrm>
            <a:off x="10427977" y="3203759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51488BF-FB3A-05A9-77A6-45648D00AFE9}"/>
              </a:ext>
            </a:extLst>
          </p:cNvPr>
          <p:cNvCxnSpPr>
            <a:cxnSpLocks/>
          </p:cNvCxnSpPr>
          <p:nvPr/>
        </p:nvCxnSpPr>
        <p:spPr>
          <a:xfrm flipH="1">
            <a:off x="10427977" y="3538975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E23B9D3-DF15-22FB-4576-26F6C218EF5A}"/>
              </a:ext>
            </a:extLst>
          </p:cNvPr>
          <p:cNvCxnSpPr>
            <a:cxnSpLocks/>
          </p:cNvCxnSpPr>
          <p:nvPr/>
        </p:nvCxnSpPr>
        <p:spPr>
          <a:xfrm>
            <a:off x="4392937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06700E3-B2DC-71BC-6294-919BE656122E}"/>
              </a:ext>
            </a:extLst>
          </p:cNvPr>
          <p:cNvCxnSpPr>
            <a:cxnSpLocks/>
          </p:cNvCxnSpPr>
          <p:nvPr/>
        </p:nvCxnSpPr>
        <p:spPr>
          <a:xfrm>
            <a:off x="6364993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4424599-2F03-5B37-C288-A759BD3F8478}"/>
              </a:ext>
            </a:extLst>
          </p:cNvPr>
          <p:cNvCxnSpPr>
            <a:cxnSpLocks/>
          </p:cNvCxnSpPr>
          <p:nvPr/>
        </p:nvCxnSpPr>
        <p:spPr>
          <a:xfrm>
            <a:off x="8504689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3CC1D4F-B644-DB3C-714C-2ACE0E6CE220}"/>
              </a:ext>
            </a:extLst>
          </p:cNvPr>
          <p:cNvCxnSpPr>
            <a:cxnSpLocks/>
          </p:cNvCxnSpPr>
          <p:nvPr/>
        </p:nvCxnSpPr>
        <p:spPr>
          <a:xfrm flipV="1">
            <a:off x="4575817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368B950-A0E4-A0D1-D4BC-178FE1FA08D3}"/>
              </a:ext>
            </a:extLst>
          </p:cNvPr>
          <p:cNvCxnSpPr>
            <a:cxnSpLocks/>
          </p:cNvCxnSpPr>
          <p:nvPr/>
        </p:nvCxnSpPr>
        <p:spPr>
          <a:xfrm flipV="1">
            <a:off x="6630169" y="2800164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0D9592C-0662-91B7-C82E-EF9399FB85D3}"/>
              </a:ext>
            </a:extLst>
          </p:cNvPr>
          <p:cNvCxnSpPr>
            <a:cxnSpLocks/>
          </p:cNvCxnSpPr>
          <p:nvPr/>
        </p:nvCxnSpPr>
        <p:spPr>
          <a:xfrm flipV="1">
            <a:off x="8779009" y="282823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2C6623-14B2-8B3E-2DA8-791D0A842A09}"/>
              </a:ext>
            </a:extLst>
          </p:cNvPr>
          <p:cNvCxnSpPr>
            <a:cxnSpLocks/>
          </p:cNvCxnSpPr>
          <p:nvPr/>
        </p:nvCxnSpPr>
        <p:spPr>
          <a:xfrm flipV="1">
            <a:off x="5706625" y="3968743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A4D7351-B9C2-17D3-BB63-43B3063E4131}"/>
              </a:ext>
            </a:extLst>
          </p:cNvPr>
          <p:cNvCxnSpPr>
            <a:cxnSpLocks/>
          </p:cNvCxnSpPr>
          <p:nvPr/>
        </p:nvCxnSpPr>
        <p:spPr>
          <a:xfrm flipV="1">
            <a:off x="7824985" y="3968742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4CBECB-AF43-1525-E8D3-6D6F80F3AC35}"/>
              </a:ext>
            </a:extLst>
          </p:cNvPr>
          <p:cNvCxnSpPr>
            <a:cxnSpLocks/>
          </p:cNvCxnSpPr>
          <p:nvPr/>
        </p:nvCxnSpPr>
        <p:spPr>
          <a:xfrm flipV="1">
            <a:off x="9891529" y="3968741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12C65DC-5EE1-2799-BF45-74897A539DBD}"/>
              </a:ext>
            </a:extLst>
          </p:cNvPr>
          <p:cNvCxnSpPr>
            <a:cxnSpLocks/>
          </p:cNvCxnSpPr>
          <p:nvPr/>
        </p:nvCxnSpPr>
        <p:spPr>
          <a:xfrm>
            <a:off x="5523745" y="3968741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3415C90-B677-5FCA-36D7-53ACA3F78B43}"/>
              </a:ext>
            </a:extLst>
          </p:cNvPr>
          <p:cNvCxnSpPr>
            <a:cxnSpLocks/>
          </p:cNvCxnSpPr>
          <p:nvPr/>
        </p:nvCxnSpPr>
        <p:spPr>
          <a:xfrm>
            <a:off x="7632961" y="3968740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6AA168F-9A85-B5EE-B814-07CFEBC013D5}"/>
              </a:ext>
            </a:extLst>
          </p:cNvPr>
          <p:cNvCxnSpPr>
            <a:cxnSpLocks/>
          </p:cNvCxnSpPr>
          <p:nvPr/>
        </p:nvCxnSpPr>
        <p:spPr>
          <a:xfrm>
            <a:off x="9697985" y="3972063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Module?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72AE8D-6E80-4FEB-2D62-E957CAF1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0" y="2168093"/>
            <a:ext cx="4633362" cy="3635055"/>
          </a:xfrm>
          <a:prstGeom prst="rect">
            <a:avLst/>
          </a:prstGeom>
        </p:spPr>
      </p:pic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CE9255C8-BD0F-B714-7D21-8941D431A4F0}"/>
              </a:ext>
            </a:extLst>
          </p:cNvPr>
          <p:cNvSpPr/>
          <p:nvPr/>
        </p:nvSpPr>
        <p:spPr>
          <a:xfrm>
            <a:off x="5881396" y="1239024"/>
            <a:ext cx="4131697" cy="224599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Low Coupling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Each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should</a:t>
            </a:r>
            <a:r>
              <a:rPr lang="it-IT" sz="1800" dirty="0">
                <a:solidFill>
                  <a:schemeClr val="tx1"/>
                </a:solidFill>
              </a:rPr>
              <a:t> be </a:t>
            </a:r>
            <a:r>
              <a:rPr lang="it-IT" sz="1800" dirty="0" err="1">
                <a:solidFill>
                  <a:schemeClr val="tx1"/>
                </a:solidFill>
              </a:rPr>
              <a:t>independent</a:t>
            </a:r>
            <a:r>
              <a:rPr lang="it-IT" sz="1800" dirty="0">
                <a:solidFill>
                  <a:schemeClr val="tx1"/>
                </a:solidFill>
              </a:rPr>
              <a:t> of </a:t>
            </a:r>
            <a:r>
              <a:rPr lang="it-IT" sz="1800" dirty="0" err="1">
                <a:solidFill>
                  <a:schemeClr val="tx1"/>
                </a:solidFill>
              </a:rPr>
              <a:t>other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modules</a:t>
            </a:r>
            <a:r>
              <a:rPr lang="it-IT" sz="1800" dirty="0">
                <a:solidFill>
                  <a:schemeClr val="tx1"/>
                </a:solidFill>
              </a:rPr>
              <a:t> in the system</a:t>
            </a:r>
          </a:p>
          <a:p>
            <a:pPr algn="ctr"/>
            <a:endParaRPr lang="it-IT" dirty="0"/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D51FE93-E295-960E-AD35-97A0844022F5}"/>
              </a:ext>
            </a:extLst>
          </p:cNvPr>
          <p:cNvSpPr/>
          <p:nvPr/>
        </p:nvSpPr>
        <p:spPr>
          <a:xfrm>
            <a:off x="6993963" y="3582955"/>
            <a:ext cx="4320072" cy="279639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High Cohesion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t-IT" sz="1800" dirty="0">
                <a:solidFill>
                  <a:schemeClr val="tx1"/>
                </a:solidFill>
              </a:rPr>
              <a:t>Components of the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are </a:t>
            </a:r>
            <a:r>
              <a:rPr lang="it-IT" sz="1800" dirty="0" err="1">
                <a:solidFill>
                  <a:schemeClr val="tx1"/>
                </a:solidFill>
              </a:rPr>
              <a:t>all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related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thus</a:t>
            </a:r>
            <a:r>
              <a:rPr lang="it-IT" sz="1800" dirty="0">
                <a:solidFill>
                  <a:schemeClr val="tx1"/>
                </a:solidFill>
              </a:rPr>
              <a:t> making </a:t>
            </a:r>
            <a:r>
              <a:rPr lang="it-IT" sz="1800" dirty="0" err="1">
                <a:solidFill>
                  <a:schemeClr val="tx1"/>
                </a:solidFill>
              </a:rPr>
              <a:t>it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easier</a:t>
            </a:r>
            <a:r>
              <a:rPr lang="it-IT" sz="1800" dirty="0">
                <a:solidFill>
                  <a:schemeClr val="tx1"/>
                </a:solidFill>
              </a:rPr>
              <a:t> to </a:t>
            </a:r>
            <a:r>
              <a:rPr lang="it-IT" sz="1800" dirty="0" err="1">
                <a:solidFill>
                  <a:schemeClr val="tx1"/>
                </a:solidFill>
              </a:rPr>
              <a:t>understand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what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does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as</a:t>
            </a:r>
            <a:r>
              <a:rPr lang="it-IT" sz="1800" dirty="0">
                <a:solidFill>
                  <a:schemeClr val="tx1"/>
                </a:solidFill>
              </a:rPr>
              <a:t> a self-</a:t>
            </a:r>
            <a:r>
              <a:rPr lang="it-IT" sz="1800" dirty="0" err="1">
                <a:solidFill>
                  <a:schemeClr val="tx1"/>
                </a:solidFill>
              </a:rPr>
              <a:t>contained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subsystem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0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382529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Guided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14D38A-5CF4-5277-8D15-EA7FB03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A64576-744B-9041-B9DD-D977A09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8" y="2523952"/>
            <a:ext cx="2784150" cy="2920437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D6358281-E351-256B-DB00-F9763833ECE5}"/>
              </a:ext>
            </a:extLst>
          </p:cNvPr>
          <p:cNvSpPr/>
          <p:nvPr/>
        </p:nvSpPr>
        <p:spPr>
          <a:xfrm>
            <a:off x="3298411" y="1381258"/>
            <a:ext cx="838091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Fitness </a:t>
            </a:r>
            <a:r>
              <a:rPr lang="it-IT" sz="2000" dirty="0" err="1">
                <a:solidFill>
                  <a:schemeClr val="tx1"/>
                </a:solidFill>
              </a:rPr>
              <a:t>Functions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3E1B1F9-6651-A244-EC81-12DCE6A8C98C}"/>
              </a:ext>
            </a:extLst>
          </p:cNvPr>
          <p:cNvSpPr/>
          <p:nvPr/>
        </p:nvSpPr>
        <p:spPr>
          <a:xfrm>
            <a:off x="3298411" y="2743529"/>
            <a:ext cx="2610973" cy="349909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An </a:t>
            </a:r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computing fitness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characterizes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how</a:t>
            </a:r>
            <a:r>
              <a:rPr lang="it-IT" dirty="0">
                <a:solidFill>
                  <a:schemeClr val="tx1"/>
                </a:solidFill>
              </a:rPr>
              <a:t> close a </a:t>
            </a:r>
            <a:r>
              <a:rPr lang="it-IT" dirty="0" err="1">
                <a:solidFill>
                  <a:schemeClr val="tx1"/>
                </a:solidFill>
              </a:rPr>
              <a:t>solution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to desire </a:t>
            </a:r>
            <a:r>
              <a:rPr lang="it-IT" dirty="0" err="1">
                <a:solidFill>
                  <a:schemeClr val="tx1"/>
                </a:solidFill>
              </a:rPr>
              <a:t>result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5" name="Scorrimento verticale 14">
            <a:extLst>
              <a:ext uri="{FF2B5EF4-FFF2-40B4-BE49-F238E27FC236}">
                <a16:creationId xmlns:a16="http://schemas.microsoft.com/office/drawing/2014/main" id="{48AFD1FE-E75D-9F63-011F-953F6FF05D66}"/>
              </a:ext>
            </a:extLst>
          </p:cNvPr>
          <p:cNvSpPr/>
          <p:nvPr/>
        </p:nvSpPr>
        <p:spPr>
          <a:xfrm>
            <a:off x="6183383" y="2773907"/>
            <a:ext cx="2610973" cy="343834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An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fitness </a:t>
            </a:r>
            <a:r>
              <a:rPr lang="it-IT" sz="1800" dirty="0" err="1">
                <a:solidFill>
                  <a:schemeClr val="tx1"/>
                </a:solidFill>
              </a:rPr>
              <a:t>function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characterizes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r>
              <a:rPr lang="it-IT" sz="1800" dirty="0">
                <a:solidFill>
                  <a:schemeClr val="tx1"/>
                </a:solidFill>
              </a:rPr>
              <a:t> close a system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to the </a:t>
            </a:r>
            <a:r>
              <a:rPr lang="it-IT" sz="1800" dirty="0" err="1">
                <a:solidFill>
                  <a:schemeClr val="tx1"/>
                </a:solidFill>
              </a:rPr>
              <a:t>desired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characteristics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7" name="Scorrimento verticale 16">
            <a:extLst>
              <a:ext uri="{FF2B5EF4-FFF2-40B4-BE49-F238E27FC236}">
                <a16:creationId xmlns:a16="http://schemas.microsoft.com/office/drawing/2014/main" id="{0AD86151-E830-84D0-0634-5B03063645D5}"/>
              </a:ext>
            </a:extLst>
          </p:cNvPr>
          <p:cNvSpPr/>
          <p:nvPr/>
        </p:nvSpPr>
        <p:spPr>
          <a:xfrm>
            <a:off x="9068354" y="2773907"/>
            <a:ext cx="2610973" cy="343834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The code must be </a:t>
            </a:r>
            <a:r>
              <a:rPr lang="it-IT" sz="1800" dirty="0" err="1">
                <a:solidFill>
                  <a:schemeClr val="tx1"/>
                </a:solidFill>
              </a:rPr>
              <a:t>maintanable</a:t>
            </a:r>
            <a:r>
              <a:rPr lang="it-IT" sz="18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mean</a:t>
            </a:r>
            <a:r>
              <a:rPr lang="it-IT" dirty="0">
                <a:solidFill>
                  <a:schemeClr val="tx1"/>
                </a:solidFill>
              </a:rPr>
              <a:t>?)</a:t>
            </a:r>
          </a:p>
          <a:p>
            <a:pPr algn="ctr"/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Outcomes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4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Test – Test – Test – Test …. Test!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EDB88-A797-8066-4A1B-1652862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3" y="2235007"/>
            <a:ext cx="4343776" cy="32464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D3F6BE-C6A9-4EA3-536A-7E4BC0EC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789" y="1838732"/>
            <a:ext cx="550973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209207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Multiple </a:t>
            </a:r>
            <a:r>
              <a:rPr lang="it-IT" dirty="0" err="1"/>
              <a:t>Dimensions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31C56F-585D-6CB1-0FFA-2277DC30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8C523B-D58B-63E0-E9D9-4B0BDA89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3" y="2182260"/>
            <a:ext cx="2641817" cy="3517751"/>
          </a:xfrm>
          <a:prstGeom prst="rect">
            <a:avLst/>
          </a:prstGeom>
        </p:spPr>
      </p:pic>
      <p:sp>
        <p:nvSpPr>
          <p:cNvPr id="7" name="Bolla: nuvola 6">
            <a:extLst>
              <a:ext uri="{FF2B5EF4-FFF2-40B4-BE49-F238E27FC236}">
                <a16:creationId xmlns:a16="http://schemas.microsoft.com/office/drawing/2014/main" id="{C1BE8C2B-53FA-4A4E-C04B-72BCD7F7CE09}"/>
              </a:ext>
            </a:extLst>
          </p:cNvPr>
          <p:cNvSpPr/>
          <p:nvPr/>
        </p:nvSpPr>
        <p:spPr>
          <a:xfrm>
            <a:off x="3604844" y="1939776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8" name="Bolla: nuvola 7">
            <a:extLst>
              <a:ext uri="{FF2B5EF4-FFF2-40B4-BE49-F238E27FC236}">
                <a16:creationId xmlns:a16="http://schemas.microsoft.com/office/drawing/2014/main" id="{9D821841-E1E1-8FF9-7317-8C45DAC7A997}"/>
              </a:ext>
            </a:extLst>
          </p:cNvPr>
          <p:cNvSpPr/>
          <p:nvPr/>
        </p:nvSpPr>
        <p:spPr>
          <a:xfrm>
            <a:off x="8113276" y="1939776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9" name="Bolla: nuvola 8">
            <a:extLst>
              <a:ext uri="{FF2B5EF4-FFF2-40B4-BE49-F238E27FC236}">
                <a16:creationId xmlns:a16="http://schemas.microsoft.com/office/drawing/2014/main" id="{9376F2C2-BD8E-287D-9709-0B78286AC5C3}"/>
              </a:ext>
            </a:extLst>
          </p:cNvPr>
          <p:cNvSpPr/>
          <p:nvPr/>
        </p:nvSpPr>
        <p:spPr>
          <a:xfrm>
            <a:off x="3604844" y="4502767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Essential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Bolla: nuvola 9">
            <a:extLst>
              <a:ext uri="{FF2B5EF4-FFF2-40B4-BE49-F238E27FC236}">
                <a16:creationId xmlns:a16="http://schemas.microsoft.com/office/drawing/2014/main" id="{122CEDFB-C3F8-FC90-8B6E-8973D47B9834}"/>
              </a:ext>
            </a:extLst>
          </p:cNvPr>
          <p:cNvSpPr/>
          <p:nvPr/>
        </p:nvSpPr>
        <p:spPr>
          <a:xfrm>
            <a:off x="8113276" y="4502767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Accidental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Principles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5FBAC91-ADD0-D7E7-568E-5254530A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9" y="2709793"/>
            <a:ext cx="2095728" cy="25619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025B69-8D46-4161-2A19-087E27D8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1BD39ABF-0437-6465-2399-1D52ADB66D19}"/>
              </a:ext>
            </a:extLst>
          </p:cNvPr>
          <p:cNvSpPr/>
          <p:nvPr/>
        </p:nvSpPr>
        <p:spPr>
          <a:xfrm>
            <a:off x="2516320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Last Responsible Moment</a:t>
            </a:r>
          </a:p>
        </p:txBody>
      </p:sp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F9A817B7-C265-1935-6996-13185D0B0DBF}"/>
              </a:ext>
            </a:extLst>
          </p:cNvPr>
          <p:cNvSpPr/>
          <p:nvPr/>
        </p:nvSpPr>
        <p:spPr>
          <a:xfrm>
            <a:off x="4929465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Architect and </a:t>
            </a:r>
            <a:r>
              <a:rPr lang="it-IT" dirty="0" err="1">
                <a:solidFill>
                  <a:schemeClr val="tx1"/>
                </a:solidFill>
              </a:rPr>
              <a:t>develop</a:t>
            </a:r>
            <a:r>
              <a:rPr lang="it-IT" dirty="0">
                <a:solidFill>
                  <a:schemeClr val="tx1"/>
                </a:solidFill>
              </a:rPr>
              <a:t> for </a:t>
            </a:r>
            <a:r>
              <a:rPr lang="it-IT" dirty="0" err="1">
                <a:solidFill>
                  <a:schemeClr val="tx1"/>
                </a:solidFill>
              </a:rPr>
              <a:t>evolvability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Scorrimento verticale 7">
            <a:extLst>
              <a:ext uri="{FF2B5EF4-FFF2-40B4-BE49-F238E27FC236}">
                <a16:creationId xmlns:a16="http://schemas.microsoft.com/office/drawing/2014/main" id="{D6C8C126-C0C8-25AA-8D7E-81FBD846FE5D}"/>
              </a:ext>
            </a:extLst>
          </p:cNvPr>
          <p:cNvSpPr/>
          <p:nvPr/>
        </p:nvSpPr>
        <p:spPr>
          <a:xfrm>
            <a:off x="2516320" y="3014789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Take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last </a:t>
            </a:r>
            <a:r>
              <a:rPr lang="it-IT" dirty="0" err="1">
                <a:solidFill>
                  <a:schemeClr val="tx1"/>
                </a:solidFill>
              </a:rPr>
              <a:t>responsible</a:t>
            </a:r>
            <a:r>
              <a:rPr lang="it-IT" dirty="0">
                <a:solidFill>
                  <a:schemeClr val="tx1"/>
                </a:solidFill>
              </a:rPr>
              <a:t> moment, </a:t>
            </a:r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information</a:t>
            </a:r>
          </a:p>
          <a:p>
            <a:pPr algn="ctr"/>
            <a:endParaRPr lang="it-IT" dirty="0"/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7F721204-6231-1E51-0584-240CA50E92B8}"/>
              </a:ext>
            </a:extLst>
          </p:cNvPr>
          <p:cNvSpPr/>
          <p:nvPr/>
        </p:nvSpPr>
        <p:spPr>
          <a:xfrm>
            <a:off x="4929465" y="3014788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change</a:t>
            </a:r>
            <a:r>
              <a:rPr lang="it-IT" dirty="0">
                <a:solidFill>
                  <a:schemeClr val="tx1"/>
                </a:solidFill>
              </a:rPr>
              <a:t> a system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understand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B2296D8B-3B2F-4AA2-5125-1EE6F97D525F}"/>
              </a:ext>
            </a:extLst>
          </p:cNvPr>
          <p:cNvSpPr/>
          <p:nvPr/>
        </p:nvSpPr>
        <p:spPr>
          <a:xfrm>
            <a:off x="7342610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Postel’s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2" name="Scorrimento verticale 11">
            <a:extLst>
              <a:ext uri="{FF2B5EF4-FFF2-40B4-BE49-F238E27FC236}">
                <a16:creationId xmlns:a16="http://schemas.microsoft.com/office/drawing/2014/main" id="{E4E0DD3E-3EDA-38DB-6FFE-6163BA98CCDD}"/>
              </a:ext>
            </a:extLst>
          </p:cNvPr>
          <p:cNvSpPr/>
          <p:nvPr/>
        </p:nvSpPr>
        <p:spPr>
          <a:xfrm>
            <a:off x="7342610" y="3014787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Be conservative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send</a:t>
            </a:r>
            <a:r>
              <a:rPr lang="it-IT" dirty="0">
                <a:solidFill>
                  <a:schemeClr val="tx1"/>
                </a:solidFill>
              </a:rPr>
              <a:t>, be liberal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accept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3" name="Scorrimento orizzontale 12">
            <a:extLst>
              <a:ext uri="{FF2B5EF4-FFF2-40B4-BE49-F238E27FC236}">
                <a16:creationId xmlns:a16="http://schemas.microsoft.com/office/drawing/2014/main" id="{F6128968-C593-19A5-2939-964DB32D0FED}"/>
              </a:ext>
            </a:extLst>
          </p:cNvPr>
          <p:cNvSpPr/>
          <p:nvPr/>
        </p:nvSpPr>
        <p:spPr>
          <a:xfrm>
            <a:off x="9755756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Conway’s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7F1EA663-0787-C9A2-13A6-B37F0146D363}"/>
              </a:ext>
            </a:extLst>
          </p:cNvPr>
          <p:cNvSpPr/>
          <p:nvPr/>
        </p:nvSpPr>
        <p:spPr>
          <a:xfrm>
            <a:off x="9755756" y="3014787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Organizations which design systems are constrained to produce designs which are copies of the communication structures of these organizations.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Laws</a:t>
            </a:r>
            <a:r>
              <a:rPr lang="it-IT" dirty="0"/>
              <a:t> of Software Architecture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14D38A-5CF4-5277-8D15-EA7FB03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A64576-744B-9041-B9DD-D977A09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1" y="2206712"/>
            <a:ext cx="2784150" cy="2920437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D6358281-E351-256B-DB00-F9763833ECE5}"/>
              </a:ext>
            </a:extLst>
          </p:cNvPr>
          <p:cNvSpPr/>
          <p:nvPr/>
        </p:nvSpPr>
        <p:spPr>
          <a:xfrm>
            <a:off x="3485027" y="1334601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First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27696ACB-67C4-CBCF-81D8-B8A765EAA85A}"/>
              </a:ext>
            </a:extLst>
          </p:cNvPr>
          <p:cNvSpPr/>
          <p:nvPr/>
        </p:nvSpPr>
        <p:spPr>
          <a:xfrm>
            <a:off x="6416394" y="1334601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Corollary</a:t>
            </a:r>
            <a:r>
              <a:rPr lang="it-IT" sz="20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3E1B1F9-6651-A244-EC81-12DCE6A8C98C}"/>
              </a:ext>
            </a:extLst>
          </p:cNvPr>
          <p:cNvSpPr/>
          <p:nvPr/>
        </p:nvSpPr>
        <p:spPr>
          <a:xfrm>
            <a:off x="3485027" y="2743529"/>
            <a:ext cx="2340380" cy="316630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Everything</a:t>
            </a:r>
            <a:r>
              <a:rPr lang="it-IT" dirty="0">
                <a:solidFill>
                  <a:schemeClr val="tx1"/>
                </a:solidFill>
              </a:rPr>
              <a:t> in software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trade-off</a:t>
            </a:r>
          </a:p>
          <a:p>
            <a:pPr algn="ctr"/>
            <a:endParaRPr lang="it-IT" dirty="0"/>
          </a:p>
        </p:txBody>
      </p:sp>
      <p:sp>
        <p:nvSpPr>
          <p:cNvPr id="15" name="Scorrimento verticale 14">
            <a:extLst>
              <a:ext uri="{FF2B5EF4-FFF2-40B4-BE49-F238E27FC236}">
                <a16:creationId xmlns:a16="http://schemas.microsoft.com/office/drawing/2014/main" id="{48AFD1FE-E75D-9F63-011F-953F6FF05D66}"/>
              </a:ext>
            </a:extLst>
          </p:cNvPr>
          <p:cNvSpPr/>
          <p:nvPr/>
        </p:nvSpPr>
        <p:spPr>
          <a:xfrm>
            <a:off x="6424166" y="2804285"/>
            <a:ext cx="2340380" cy="3111323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If</a:t>
            </a:r>
            <a:r>
              <a:rPr lang="it-IT" sz="1800" dirty="0">
                <a:solidFill>
                  <a:schemeClr val="tx1"/>
                </a:solidFill>
              </a:rPr>
              <a:t> an </a:t>
            </a:r>
            <a:r>
              <a:rPr lang="it-IT" sz="1800" dirty="0" err="1">
                <a:solidFill>
                  <a:schemeClr val="tx1"/>
                </a:solidFill>
              </a:rPr>
              <a:t>architect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thinks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have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something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isn’t</a:t>
            </a:r>
            <a:r>
              <a:rPr lang="it-IT" sz="1800" dirty="0">
                <a:solidFill>
                  <a:schemeClr val="tx1"/>
                </a:solidFill>
              </a:rPr>
              <a:t> a trade-off, more </a:t>
            </a:r>
            <a:r>
              <a:rPr lang="it-IT" sz="1800" dirty="0" err="1">
                <a:solidFill>
                  <a:schemeClr val="tx1"/>
                </a:solidFill>
              </a:rPr>
              <a:t>likely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just </a:t>
            </a:r>
            <a:r>
              <a:rPr lang="it-IT" sz="1800" dirty="0" err="1">
                <a:solidFill>
                  <a:schemeClr val="tx1"/>
                </a:solidFill>
              </a:rPr>
              <a:t>haven’t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yet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identified</a:t>
            </a:r>
            <a:r>
              <a:rPr lang="it-IT" sz="1800" dirty="0">
                <a:solidFill>
                  <a:schemeClr val="tx1"/>
                </a:solidFill>
              </a:rPr>
              <a:t> the 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</a:rPr>
              <a:t>trade-off</a:t>
            </a:r>
          </a:p>
          <a:p>
            <a:pPr algn="ctr"/>
            <a:endParaRPr lang="it-IT" dirty="0"/>
          </a:p>
        </p:txBody>
      </p:sp>
      <p:sp>
        <p:nvSpPr>
          <p:cNvPr id="16" name="Scorrimento orizzontale 15">
            <a:extLst>
              <a:ext uri="{FF2B5EF4-FFF2-40B4-BE49-F238E27FC236}">
                <a16:creationId xmlns:a16="http://schemas.microsoft.com/office/drawing/2014/main" id="{AB5A6D56-A184-739F-9031-5815CD7F2F53}"/>
              </a:ext>
            </a:extLst>
          </p:cNvPr>
          <p:cNvSpPr/>
          <p:nvPr/>
        </p:nvSpPr>
        <p:spPr>
          <a:xfrm>
            <a:off x="9347761" y="1334600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Second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7" name="Scorrimento verticale 16">
            <a:extLst>
              <a:ext uri="{FF2B5EF4-FFF2-40B4-BE49-F238E27FC236}">
                <a16:creationId xmlns:a16="http://schemas.microsoft.com/office/drawing/2014/main" id="{0AD86151-E830-84D0-0634-5B03063645D5}"/>
              </a:ext>
            </a:extLst>
          </p:cNvPr>
          <p:cNvSpPr/>
          <p:nvPr/>
        </p:nvSpPr>
        <p:spPr>
          <a:xfrm>
            <a:off x="9360096" y="2804285"/>
            <a:ext cx="2340380" cy="3111323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Why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more </a:t>
            </a:r>
            <a:r>
              <a:rPr lang="it-IT" sz="1800" dirty="0" err="1">
                <a:solidFill>
                  <a:schemeClr val="tx1"/>
                </a:solidFill>
              </a:rPr>
              <a:t>important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98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8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306873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Ready to </a:t>
            </a:r>
            <a:r>
              <a:rPr lang="it-IT" dirty="0" err="1"/>
              <a:t>Deploy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EDB88-A797-8066-4A1B-1652862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3" y="2235007"/>
            <a:ext cx="4343776" cy="3246401"/>
          </a:xfrm>
          <a:prstGeom prst="rect">
            <a:avLst/>
          </a:prstGeom>
        </p:spPr>
      </p:pic>
      <p:sp>
        <p:nvSpPr>
          <p:cNvPr id="3" name="Bolla: nuvola 2">
            <a:extLst>
              <a:ext uri="{FF2B5EF4-FFF2-40B4-BE49-F238E27FC236}">
                <a16:creationId xmlns:a16="http://schemas.microsoft.com/office/drawing/2014/main" id="{8204B37B-2B75-A4E5-A68A-BCF51AFE0194}"/>
              </a:ext>
            </a:extLst>
          </p:cNvPr>
          <p:cNvSpPr/>
          <p:nvPr/>
        </p:nvSpPr>
        <p:spPr>
          <a:xfrm>
            <a:off x="5365103" y="1380931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6" name="Bolla: nuvola 5">
            <a:extLst>
              <a:ext uri="{FF2B5EF4-FFF2-40B4-BE49-F238E27FC236}">
                <a16:creationId xmlns:a16="http://schemas.microsoft.com/office/drawing/2014/main" id="{58E2FFF0-1F83-05D8-BCC3-E6FA2DE914FB}"/>
              </a:ext>
            </a:extLst>
          </p:cNvPr>
          <p:cNvSpPr/>
          <p:nvPr/>
        </p:nvSpPr>
        <p:spPr>
          <a:xfrm>
            <a:off x="7202268" y="2887236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AKS</a:t>
            </a:r>
          </a:p>
        </p:txBody>
      </p:sp>
      <p:sp>
        <p:nvSpPr>
          <p:cNvPr id="7" name="Bolla: nuvola 6">
            <a:extLst>
              <a:ext uri="{FF2B5EF4-FFF2-40B4-BE49-F238E27FC236}">
                <a16:creationId xmlns:a16="http://schemas.microsoft.com/office/drawing/2014/main" id="{A9DAB38B-8622-ECF0-5F00-B1F84D7467F9}"/>
              </a:ext>
            </a:extLst>
          </p:cNvPr>
          <p:cNvSpPr/>
          <p:nvPr/>
        </p:nvSpPr>
        <p:spPr>
          <a:xfrm>
            <a:off x="8463833" y="4636139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Container Apps</a:t>
            </a:r>
          </a:p>
        </p:txBody>
      </p:sp>
    </p:spTree>
    <p:extLst>
      <p:ext uri="{BB962C8B-B14F-4D97-AF65-F5344CB8AC3E}">
        <p14:creationId xmlns:p14="http://schemas.microsoft.com/office/powerpoint/2010/main" val="26482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Why</a:t>
            </a:r>
            <a:r>
              <a:rPr lang="it-IT" dirty="0"/>
              <a:t> Container Apps?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8" name="Scorrimento verticale 7">
            <a:extLst>
              <a:ext uri="{FF2B5EF4-FFF2-40B4-BE49-F238E27FC236}">
                <a16:creationId xmlns:a16="http://schemas.microsoft.com/office/drawing/2014/main" id="{9EF1CAAF-4F6F-4B6C-5852-B61245E165E2}"/>
              </a:ext>
            </a:extLst>
          </p:cNvPr>
          <p:cNvSpPr/>
          <p:nvPr/>
        </p:nvSpPr>
        <p:spPr>
          <a:xfrm>
            <a:off x="4763321" y="2837540"/>
            <a:ext cx="2971757" cy="3469954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Enables developers to build and run application code without provisioning or managing servers or backend infrastructure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- Easy </a:t>
            </a:r>
            <a:r>
              <a:rPr lang="it-IT" sz="1600" dirty="0" err="1">
                <a:solidFill>
                  <a:schemeClr val="tx1"/>
                </a:solidFill>
              </a:rPr>
              <a:t>Configuration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- Zero </a:t>
            </a:r>
            <a:r>
              <a:rPr lang="it-IT" sz="1600" dirty="0" err="1">
                <a:solidFill>
                  <a:schemeClr val="tx1"/>
                </a:solidFill>
              </a:rPr>
              <a:t>Maintenance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Effort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82D064B7-544F-111A-A46C-DC9E0D305338}"/>
              </a:ext>
            </a:extLst>
          </p:cNvPr>
          <p:cNvSpPr/>
          <p:nvPr/>
        </p:nvSpPr>
        <p:spPr>
          <a:xfrm>
            <a:off x="8032146" y="2837538"/>
            <a:ext cx="2935154" cy="3469954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- </a:t>
            </a:r>
            <a:r>
              <a:rPr lang="it-IT" dirty="0" err="1">
                <a:solidFill>
                  <a:schemeClr val="tx1"/>
                </a:solidFill>
              </a:rPr>
              <a:t>Pay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go</a:t>
            </a:r>
          </a:p>
          <a:p>
            <a:pPr algn="ctr"/>
            <a:endParaRPr lang="it-IT" dirty="0"/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B1AEF497-46B8-EF3E-CA26-E976D4B7309A}"/>
              </a:ext>
            </a:extLst>
          </p:cNvPr>
          <p:cNvSpPr/>
          <p:nvPr/>
        </p:nvSpPr>
        <p:spPr>
          <a:xfrm>
            <a:off x="4763321" y="1278624"/>
            <a:ext cx="293515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Serverless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DC28231F-6A97-24CE-2772-38FE1EBDAB47}"/>
              </a:ext>
            </a:extLst>
          </p:cNvPr>
          <p:cNvSpPr/>
          <p:nvPr/>
        </p:nvSpPr>
        <p:spPr>
          <a:xfrm>
            <a:off x="8032146" y="1278624"/>
            <a:ext cx="293515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Costs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0585C-4388-6A9F-A38E-24B1A34B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1" y="2157242"/>
            <a:ext cx="383319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127194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Suggestions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D736F70B-5085-D323-7E87-4578E857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099783"/>
            <a:ext cx="1546665" cy="23414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12D9EC-5C70-A114-1194-457DEA25D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817" y="2067183"/>
            <a:ext cx="1849467" cy="24066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033D6B-6F0A-9455-E860-88CA6441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721" y="2064219"/>
            <a:ext cx="1819828" cy="241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FFF4CE-FBB0-F299-6C08-CF0D6B10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224" y="2070147"/>
            <a:ext cx="1819828" cy="24007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8016D2-D787-2AD3-94AF-9784488FE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953" y="2080734"/>
            <a:ext cx="1730602" cy="23795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754648-E5BE-DA6D-69B4-920CC5E6072A}"/>
              </a:ext>
            </a:extLst>
          </p:cNvPr>
          <p:cNvSpPr txBox="1"/>
          <p:nvPr/>
        </p:nvSpPr>
        <p:spPr>
          <a:xfrm>
            <a:off x="433482" y="4931428"/>
            <a:ext cx="652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9"/>
              </a:rPr>
              <a:t>No Silver Bullet - </a:t>
            </a:r>
            <a:r>
              <a:rPr lang="en-US" i="0" dirty="0">
                <a:solidFill>
                  <a:srgbClr val="202122"/>
                </a:solidFill>
                <a:effectLst/>
                <a:hlinkClick r:id="rId9"/>
              </a:rPr>
              <a:t>Essence and Accident in Software Engineering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5B992-2310-4F60-94DF-E511E696D9A6}"/>
              </a:ext>
            </a:extLst>
          </p:cNvPr>
          <p:cNvSpPr txBox="1"/>
          <p:nvPr/>
        </p:nvSpPr>
        <p:spPr>
          <a:xfrm>
            <a:off x="433483" y="5510764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10"/>
              </a:rPr>
              <a:t>Fitness </a:t>
            </a:r>
            <a:r>
              <a:rPr lang="it-IT" dirty="0" err="1">
                <a:hlinkClick r:id="rId10"/>
              </a:rPr>
              <a:t>function-driven</a:t>
            </a:r>
            <a:r>
              <a:rPr lang="it-IT" dirty="0">
                <a:hlinkClick r:id="rId10"/>
              </a:rPr>
              <a:t> </a:t>
            </a:r>
            <a:r>
              <a:rPr lang="it-IT" dirty="0" err="1">
                <a:hlinkClick r:id="rId10"/>
              </a:rPr>
              <a:t>development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075F45-5A87-64DB-36A4-3305232D50F1}"/>
              </a:ext>
            </a:extLst>
          </p:cNvPr>
          <p:cNvSpPr txBox="1"/>
          <p:nvPr/>
        </p:nvSpPr>
        <p:spPr>
          <a:xfrm>
            <a:off x="433483" y="6090099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11"/>
              </a:rPr>
              <a:t>Five</a:t>
            </a:r>
            <a:r>
              <a:rPr lang="it-IT" dirty="0">
                <a:hlinkClick r:id="rId11"/>
              </a:rPr>
              <a:t> Level of </a:t>
            </a:r>
            <a:r>
              <a:rPr lang="it-IT" dirty="0" err="1">
                <a:hlinkClick r:id="rId11"/>
              </a:rPr>
              <a:t>Ignorance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67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!!!</a:t>
            </a:r>
          </a:p>
        </p:txBody>
      </p:sp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A2C7731F-973F-A7A7-4927-F8C88422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77" y="5250927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29E838-CC31-BEAA-C220-F784F17C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77" y="4895312"/>
            <a:ext cx="392173" cy="3349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808325-7B8F-65E0-729A-2AA19162D1E1}"/>
              </a:ext>
            </a:extLst>
          </p:cNvPr>
          <p:cNvSpPr txBox="1"/>
          <p:nvPr/>
        </p:nvSpPr>
        <p:spPr>
          <a:xfrm>
            <a:off x="1850938" y="481811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4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3A6EEA-6040-3E80-3DDA-8331B635DFCD}"/>
              </a:ext>
            </a:extLst>
          </p:cNvPr>
          <p:cNvSpPr txBox="1"/>
          <p:nvPr/>
        </p:nvSpPr>
        <p:spPr>
          <a:xfrm>
            <a:off x="1850938" y="520233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DE4FD0-EEFE-753B-B762-8DB73E42B769}"/>
              </a:ext>
            </a:extLst>
          </p:cNvPr>
          <p:cNvSpPr txBox="1"/>
          <p:nvPr/>
        </p:nvSpPr>
        <p:spPr>
          <a:xfrm>
            <a:off x="1850938" y="5666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 descr="GitHub Logomark">
            <a:extLst>
              <a:ext uri="{FF2B5EF4-FFF2-40B4-BE49-F238E27FC236}">
                <a16:creationId xmlns:a16="http://schemas.microsoft.com/office/drawing/2014/main" id="{416B68DF-6D7D-0013-C893-CAF2EE7B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5" y="612423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A21C20-CC18-E90D-AD2C-C88CBA84B00F}"/>
              </a:ext>
            </a:extLst>
          </p:cNvPr>
          <p:cNvSpPr txBox="1"/>
          <p:nvPr/>
        </p:nvSpPr>
        <p:spPr>
          <a:xfrm>
            <a:off x="1850938" y="607563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FA19575-2823-DBEC-7F1D-89B9784F3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898" y="5707906"/>
            <a:ext cx="407452" cy="407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5F40C3-06E2-90B9-2AB0-EB8D12D6EC37}"/>
              </a:ext>
            </a:extLst>
          </p:cNvPr>
          <p:cNvSpPr txBox="1">
            <a:spLocks/>
          </p:cNvSpPr>
          <p:nvPr/>
        </p:nvSpPr>
        <p:spPr>
          <a:xfrm>
            <a:off x="8767264" y="6012406"/>
            <a:ext cx="2709390" cy="489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hlinkClick r:id="rId9"/>
              </a:rPr>
              <a:t>Alberto Acerbis</a:t>
            </a:r>
            <a:endParaRPr lang="it-IT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9461A09-04B6-63AD-E7DF-5E43D9B7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80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25A8D91-E900-70E0-2A92-63E94E13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8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hlinkClick r:id="rId12"/>
            <a:extLst>
              <a:ext uri="{FF2B5EF4-FFF2-40B4-BE49-F238E27FC236}">
                <a16:creationId xmlns:a16="http://schemas.microsoft.com/office/drawing/2014/main" id="{D105EBC6-BAE3-3C25-505F-9330918013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4367" y="1348746"/>
            <a:ext cx="6565267" cy="341661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40A93DA-1DC6-1EFE-FBD7-DE740939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16622" y="5180184"/>
            <a:ext cx="750963" cy="79446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5F892D-295B-0D45-4CEF-F27D17767D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9313" y="3815717"/>
            <a:ext cx="2301439" cy="1051651"/>
          </a:xfrm>
          <a:prstGeom prst="rect">
            <a:avLst/>
          </a:prstGeom>
        </p:spPr>
      </p:pic>
      <p:pic>
        <p:nvPicPr>
          <p:cNvPr id="20" name="Immagine 19">
            <a:hlinkClick r:id="rId12"/>
            <a:extLst>
              <a:ext uri="{FF2B5EF4-FFF2-40B4-BE49-F238E27FC236}">
                <a16:creationId xmlns:a16="http://schemas.microsoft.com/office/drawing/2014/main" id="{0973489B-FB8B-309B-98F0-4F97A15EB8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2735" y="4310256"/>
            <a:ext cx="142506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13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E7306D1-2583-AFF4-9AB7-EEC92CCA2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r="22724" b="28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olo 4">
            <a:extLst>
              <a:ext uri="{FF2B5EF4-FFF2-40B4-BE49-F238E27FC236}">
                <a16:creationId xmlns:a16="http://schemas.microsoft.com/office/drawing/2014/main" id="{DF5E0A0A-F2E8-32A8-3BDC-CC6DB10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3977640" cy="50916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+mj-cs"/>
              </a:rPr>
              <a:t>You have the permission to sleep …</a:t>
            </a:r>
            <a:br>
              <a:rPr lang="en-US" dirty="0">
                <a:solidFill>
                  <a:schemeClr val="bg1"/>
                </a:solidFill>
                <a:latin typeface="+mj-lt"/>
                <a:cs typeface="+mj-cs"/>
              </a:rPr>
            </a:br>
            <a:br>
              <a:rPr lang="en-US" dirty="0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en-US" sz="1300" dirty="0">
                <a:solidFill>
                  <a:schemeClr val="bg1"/>
                </a:solidFill>
                <a:latin typeface="+mj-lt"/>
                <a:cs typeface="+mj-cs"/>
              </a:rPr>
              <a:t>but the speaker has the right to question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E40893-BF59-B877-F9A4-84B3C0F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Can </a:t>
            </a:r>
            <a:r>
              <a:rPr lang="it-IT" dirty="0" err="1"/>
              <a:t>you</a:t>
            </a:r>
            <a:r>
              <a:rPr lang="it-IT" dirty="0"/>
              <a:t> help me?</a:t>
            </a:r>
          </a:p>
        </p:txBody>
      </p:sp>
      <p:sp>
        <p:nvSpPr>
          <p:cNvPr id="6" name="Fumetto: ovale 5">
            <a:extLst>
              <a:ext uri="{FF2B5EF4-FFF2-40B4-BE49-F238E27FC236}">
                <a16:creationId xmlns:a16="http://schemas.microsoft.com/office/drawing/2014/main" id="{CAF6128B-C3B4-953C-A51F-FF46E06A9A3E}"/>
              </a:ext>
            </a:extLst>
          </p:cNvPr>
          <p:cNvSpPr/>
          <p:nvPr/>
        </p:nvSpPr>
        <p:spPr>
          <a:xfrm>
            <a:off x="6494949" y="2069950"/>
            <a:ext cx="5494496" cy="30432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>
                <a:solidFill>
                  <a:schemeClr val="tx1"/>
                </a:solidFill>
              </a:rPr>
              <a:t>I </a:t>
            </a:r>
            <a:r>
              <a:rPr lang="it-IT" sz="3200" i="1" dirty="0" err="1">
                <a:solidFill>
                  <a:schemeClr val="tx1"/>
                </a:solidFill>
              </a:rPr>
              <a:t>need</a:t>
            </a:r>
            <a:r>
              <a:rPr lang="it-IT" sz="3200" i="1" dirty="0">
                <a:solidFill>
                  <a:schemeClr val="tx1"/>
                </a:solidFill>
              </a:rPr>
              <a:t> a </a:t>
            </a:r>
            <a:r>
              <a:rPr lang="it-IT" sz="3200" i="1" dirty="0" err="1">
                <a:solidFill>
                  <a:schemeClr val="tx1"/>
                </a:solidFill>
              </a:rPr>
              <a:t>distributed</a:t>
            </a:r>
            <a:r>
              <a:rPr lang="it-IT" sz="3200" i="1" dirty="0">
                <a:solidFill>
                  <a:schemeClr val="tx1"/>
                </a:solidFill>
              </a:rPr>
              <a:t> system. Can </a:t>
            </a:r>
            <a:r>
              <a:rPr lang="it-IT" sz="3200" i="1" dirty="0" err="1">
                <a:solidFill>
                  <a:schemeClr val="tx1"/>
                </a:solidFill>
              </a:rPr>
              <a:t>you</a:t>
            </a:r>
            <a:r>
              <a:rPr lang="it-IT" sz="3200" i="1" dirty="0">
                <a:solidFill>
                  <a:schemeClr val="tx1"/>
                </a:solidFill>
              </a:rPr>
              <a:t> help me?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852584-E72C-A5A4-DC27-22E0B068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710E02-5E62-A760-1A30-5364A5D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3" y="1563091"/>
            <a:ext cx="549449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The </a:t>
            </a:r>
            <a:r>
              <a:rPr lang="it-IT" dirty="0" err="1"/>
              <a:t>Fear</a:t>
            </a:r>
            <a:r>
              <a:rPr lang="it-IT" dirty="0"/>
              <a:t> for Distributed </a:t>
            </a:r>
            <a:r>
              <a:rPr lang="it-IT" dirty="0" err="1"/>
              <a:t>Architectures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7D4DEA-E2CE-580A-3B78-68986E9B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3083390"/>
            <a:ext cx="2608218" cy="3188436"/>
          </a:xfrm>
          <a:prstGeom prst="rect">
            <a:avLst/>
          </a:prstGeom>
        </p:spPr>
      </p:pic>
      <p:sp>
        <p:nvSpPr>
          <p:cNvPr id="14" name="Fumetto: ovale 13">
            <a:extLst>
              <a:ext uri="{FF2B5EF4-FFF2-40B4-BE49-F238E27FC236}">
                <a16:creationId xmlns:a16="http://schemas.microsoft.com/office/drawing/2014/main" id="{2D134318-51E7-9483-EE0F-267D29AB23EF}"/>
              </a:ext>
            </a:extLst>
          </p:cNvPr>
          <p:cNvSpPr/>
          <p:nvPr/>
        </p:nvSpPr>
        <p:spPr>
          <a:xfrm>
            <a:off x="1513659" y="1254590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Why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struggled</a:t>
            </a:r>
            <a:r>
              <a:rPr lang="it-IT" dirty="0">
                <a:solidFill>
                  <a:schemeClr val="tx1"/>
                </a:solidFill>
              </a:rPr>
              <a:t> with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in </a:t>
            </a:r>
            <a:r>
              <a:rPr lang="it-IT" b="1" dirty="0" err="1">
                <a:solidFill>
                  <a:schemeClr val="tx1"/>
                </a:solidFill>
              </a:rPr>
              <a:t>distributed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architectures</a:t>
            </a:r>
            <a:r>
              <a:rPr lang="it-IT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479569-4D28-FC25-E03C-918346C7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40" y="3550371"/>
            <a:ext cx="3045437" cy="2721455"/>
          </a:xfrm>
          <a:prstGeom prst="rect">
            <a:avLst/>
          </a:prstGeom>
        </p:spPr>
      </p:pic>
      <p:sp>
        <p:nvSpPr>
          <p:cNvPr id="17" name="Fumetto: ovale 16">
            <a:extLst>
              <a:ext uri="{FF2B5EF4-FFF2-40B4-BE49-F238E27FC236}">
                <a16:creationId xmlns:a16="http://schemas.microsoft.com/office/drawing/2014/main" id="{158F836B-4758-1986-9215-2DE7E5A7AF17}"/>
              </a:ext>
            </a:extLst>
          </p:cNvPr>
          <p:cNvSpPr/>
          <p:nvPr/>
        </p:nvSpPr>
        <p:spPr>
          <a:xfrm>
            <a:off x="7451817" y="1810807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Software Architecture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stuff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strike="sngStrike" dirty="0">
                <a:solidFill>
                  <a:schemeClr val="tx1"/>
                </a:solidFill>
              </a:rPr>
              <a:t>Google</a:t>
            </a:r>
            <a:r>
              <a:rPr lang="it-IT" dirty="0">
                <a:solidFill>
                  <a:schemeClr val="tx1"/>
                </a:solidFill>
              </a:rPr>
              <a:t> Bing </a:t>
            </a:r>
            <a:r>
              <a:rPr lang="it-IT" dirty="0" err="1">
                <a:solidFill>
                  <a:schemeClr val="tx1"/>
                </a:solidFill>
              </a:rPr>
              <a:t>answers</a:t>
            </a:r>
            <a:r>
              <a:rPr lang="it-IT" dirty="0">
                <a:solidFill>
                  <a:schemeClr val="tx1"/>
                </a:solidFill>
              </a:rPr>
              <a:t> for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4F80D50-F1B3-8203-1E2A-9CD80AD8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Ecosystem</a:t>
            </a:r>
            <a:r>
              <a:rPr lang="it-IT" dirty="0"/>
              <a:t> </a:t>
            </a:r>
            <a:r>
              <a:rPr lang="it-IT" dirty="0" err="1"/>
              <a:t>Change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9DFCA2-0E4B-C42A-CBD2-0A839B89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40" y="1681211"/>
            <a:ext cx="2941575" cy="4503810"/>
          </a:xfrm>
          <a:prstGeom prst="rect">
            <a:avLst/>
          </a:prstGeom>
        </p:spPr>
      </p:pic>
      <p:sp>
        <p:nvSpPr>
          <p:cNvPr id="6" name="Fumetto: ovale 5">
            <a:extLst>
              <a:ext uri="{FF2B5EF4-FFF2-40B4-BE49-F238E27FC236}">
                <a16:creationId xmlns:a16="http://schemas.microsoft.com/office/drawing/2014/main" id="{CAF6128B-C3B4-953C-A51F-FF46E06A9A3E}"/>
              </a:ext>
            </a:extLst>
          </p:cNvPr>
          <p:cNvSpPr/>
          <p:nvPr/>
        </p:nvSpPr>
        <p:spPr>
          <a:xfrm>
            <a:off x="755780" y="2204201"/>
            <a:ext cx="6130211" cy="276690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>
                <a:solidFill>
                  <a:schemeClr val="tx1"/>
                </a:solidFill>
              </a:rPr>
              <a:t>How </a:t>
            </a:r>
            <a:r>
              <a:rPr lang="it-IT" sz="3200" i="1" dirty="0" err="1">
                <a:solidFill>
                  <a:schemeClr val="tx1"/>
                </a:solidFill>
              </a:rPr>
              <a:t>is</a:t>
            </a:r>
            <a:r>
              <a:rPr lang="it-IT" sz="3200" i="1" dirty="0">
                <a:solidFill>
                  <a:schemeClr val="tx1"/>
                </a:solidFill>
              </a:rPr>
              <a:t> long-</a:t>
            </a:r>
            <a:r>
              <a:rPr lang="it-IT" sz="3200" i="1" dirty="0" err="1">
                <a:solidFill>
                  <a:schemeClr val="tx1"/>
                </a:solidFill>
              </a:rPr>
              <a:t>term</a:t>
            </a:r>
            <a:r>
              <a:rPr lang="it-IT" sz="3200" i="1" dirty="0">
                <a:solidFill>
                  <a:schemeClr val="tx1"/>
                </a:solidFill>
              </a:rPr>
              <a:t> planning </a:t>
            </a:r>
            <a:r>
              <a:rPr lang="it-IT" sz="3200" i="1" dirty="0" err="1">
                <a:solidFill>
                  <a:schemeClr val="tx1"/>
                </a:solidFill>
              </a:rPr>
              <a:t>possible</a:t>
            </a:r>
            <a:r>
              <a:rPr lang="it-IT" sz="3200" i="1" dirty="0">
                <a:solidFill>
                  <a:schemeClr val="tx1"/>
                </a:solidFill>
              </a:rPr>
              <a:t> under </a:t>
            </a:r>
            <a:r>
              <a:rPr lang="it-IT" sz="3200" i="1" dirty="0" err="1">
                <a:solidFill>
                  <a:schemeClr val="tx1"/>
                </a:solidFill>
              </a:rPr>
              <a:t>constant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change</a:t>
            </a:r>
            <a:r>
              <a:rPr lang="it-IT" sz="32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852584-E72C-A5A4-DC27-22E0B068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Evolutionary</a:t>
            </a:r>
            <a:r>
              <a:rPr lang="it-IT" dirty="0"/>
              <a:t> Architecture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7A9491-10A6-D831-7DB3-320E771A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1" y="1953542"/>
            <a:ext cx="3543407" cy="377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1E40893-BF59-B877-F9A4-84B3C0F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13" name="Fumetto: ovale 12">
            <a:extLst>
              <a:ext uri="{FF2B5EF4-FFF2-40B4-BE49-F238E27FC236}">
                <a16:creationId xmlns:a16="http://schemas.microsoft.com/office/drawing/2014/main" id="{A330429E-74BC-B6CC-C0A2-4DF91373CA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6097" y="1897459"/>
            <a:ext cx="7632441" cy="306308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An </a:t>
            </a:r>
            <a:r>
              <a:rPr lang="it-IT" sz="2800" dirty="0" err="1">
                <a:solidFill>
                  <a:schemeClr val="tx1"/>
                </a:solidFill>
              </a:rPr>
              <a:t>Evolutionary</a:t>
            </a:r>
            <a:r>
              <a:rPr lang="it-IT" sz="2800" dirty="0">
                <a:solidFill>
                  <a:schemeClr val="tx1"/>
                </a:solidFill>
              </a:rPr>
              <a:t> Architecture supports </a:t>
            </a:r>
            <a:r>
              <a:rPr lang="it-IT" sz="2800" dirty="0" err="1">
                <a:solidFill>
                  <a:schemeClr val="tx1"/>
                </a:solidFill>
              </a:rPr>
              <a:t>guided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incremental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change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across</a:t>
            </a:r>
            <a:r>
              <a:rPr lang="it-IT" sz="2800" dirty="0">
                <a:solidFill>
                  <a:schemeClr val="tx1"/>
                </a:solidFill>
              </a:rPr>
              <a:t> multiple </a:t>
            </a:r>
            <a:r>
              <a:rPr lang="it-IT" sz="2800" dirty="0" err="1">
                <a:solidFill>
                  <a:schemeClr val="tx1"/>
                </a:solidFill>
              </a:rPr>
              <a:t>dimensions</a:t>
            </a:r>
            <a:r>
              <a:rPr lang="it-IT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62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Solutions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6C2E62-547D-2C43-3D96-41FC0DB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3271EF-E604-2CF9-B0CD-4CE73BC1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44" y="4092587"/>
            <a:ext cx="2829285" cy="2092434"/>
          </a:xfrm>
          <a:prstGeom prst="rect">
            <a:avLst/>
          </a:prstGeom>
        </p:spPr>
      </p:pic>
      <p:sp>
        <p:nvSpPr>
          <p:cNvPr id="3" name="Fumetto: ovale 2">
            <a:extLst>
              <a:ext uri="{FF2B5EF4-FFF2-40B4-BE49-F238E27FC236}">
                <a16:creationId xmlns:a16="http://schemas.microsoft.com/office/drawing/2014/main" id="{B8C716A0-F89B-D427-BB0E-D1E6B96B6686}"/>
              </a:ext>
            </a:extLst>
          </p:cNvPr>
          <p:cNvSpPr/>
          <p:nvPr/>
        </p:nvSpPr>
        <p:spPr>
          <a:xfrm>
            <a:off x="533945" y="1464574"/>
            <a:ext cx="4392619" cy="230499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b="1" i="1" dirty="0" err="1">
                <a:solidFill>
                  <a:srgbClr val="0070C0"/>
                </a:solidFill>
              </a:rPr>
              <a:t>monolithic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traditional</a:t>
            </a:r>
            <a:r>
              <a:rPr lang="it-IT" dirty="0">
                <a:solidFill>
                  <a:schemeClr val="tx1"/>
                </a:solidFill>
              </a:rPr>
              <a:t> model of a software </a:t>
            </a:r>
            <a:r>
              <a:rPr lang="it-IT" dirty="0" err="1">
                <a:solidFill>
                  <a:schemeClr val="tx1"/>
                </a:solidFill>
              </a:rPr>
              <a:t>program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which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built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unified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b="1" i="1" dirty="0" err="1">
                <a:solidFill>
                  <a:srgbClr val="0070C0"/>
                </a:solidFill>
              </a:rPr>
              <a:t>independent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other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applications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umetto: ovale 3">
            <a:extLst>
              <a:ext uri="{FF2B5EF4-FFF2-40B4-BE49-F238E27FC236}">
                <a16:creationId xmlns:a16="http://schemas.microsoft.com/office/drawing/2014/main" id="{540ADCA9-A715-05A7-A7EE-11EE2443F1A9}"/>
              </a:ext>
            </a:extLst>
          </p:cNvPr>
          <p:cNvSpPr/>
          <p:nvPr/>
        </p:nvSpPr>
        <p:spPr>
          <a:xfrm>
            <a:off x="6821159" y="1464574"/>
            <a:ext cx="4603367" cy="230499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rgbClr val="0070C0"/>
                </a:solidFill>
              </a:rPr>
              <a:t>Microservices</a:t>
            </a:r>
            <a:r>
              <a:rPr lang="it-IT" dirty="0">
                <a:solidFill>
                  <a:schemeClr val="tx1"/>
                </a:solidFill>
              </a:rPr>
              <a:t> are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small services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handle </a:t>
            </a:r>
            <a:r>
              <a:rPr lang="it-IT" dirty="0" err="1">
                <a:solidFill>
                  <a:schemeClr val="tx1"/>
                </a:solidFill>
              </a:rPr>
              <a:t>specific</a:t>
            </a:r>
            <a:r>
              <a:rPr lang="it-IT" dirty="0">
                <a:solidFill>
                  <a:schemeClr val="tx1"/>
                </a:solidFill>
              </a:rPr>
              <a:t> business </a:t>
            </a:r>
            <a:r>
              <a:rPr lang="it-IT" dirty="0" err="1">
                <a:solidFill>
                  <a:schemeClr val="tx1"/>
                </a:solidFill>
              </a:rPr>
              <a:t>functions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within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clearly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defined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boundaries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Bounded</a:t>
            </a:r>
            <a:r>
              <a:rPr lang="it-IT" b="1" i="1" dirty="0">
                <a:solidFill>
                  <a:srgbClr val="0070C0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Context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87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Traps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ABABEE-7E35-AA31-26E1-D13EA052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8" y="2094348"/>
            <a:ext cx="2528050" cy="33865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AED218A-7712-0F8B-1A21-702B2146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2" name="Scorrimento verticale 1">
            <a:extLst>
              <a:ext uri="{FF2B5EF4-FFF2-40B4-BE49-F238E27FC236}">
                <a16:creationId xmlns:a16="http://schemas.microsoft.com/office/drawing/2014/main" id="{79C8646E-EA28-ED91-A8EA-909969BF3892}"/>
              </a:ext>
            </a:extLst>
          </p:cNvPr>
          <p:cNvSpPr/>
          <p:nvPr/>
        </p:nvSpPr>
        <p:spPr>
          <a:xfrm>
            <a:off x="3556920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Database </a:t>
            </a:r>
            <a:r>
              <a:rPr lang="it-IT" dirty="0" err="1">
                <a:solidFill>
                  <a:schemeClr val="tx1"/>
                </a:solidFill>
              </a:rPr>
              <a:t>Refactoring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3" name="Scorrimento verticale 2">
            <a:extLst>
              <a:ext uri="{FF2B5EF4-FFF2-40B4-BE49-F238E27FC236}">
                <a16:creationId xmlns:a16="http://schemas.microsoft.com/office/drawing/2014/main" id="{27A9EF4E-52FA-0005-E0C3-BE0FA562D587}"/>
              </a:ext>
            </a:extLst>
          </p:cNvPr>
          <p:cNvSpPr/>
          <p:nvPr/>
        </p:nvSpPr>
        <p:spPr>
          <a:xfrm>
            <a:off x="6325002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Choreography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7" name="Scorrimento verticale 6">
            <a:extLst>
              <a:ext uri="{FF2B5EF4-FFF2-40B4-BE49-F238E27FC236}">
                <a16:creationId xmlns:a16="http://schemas.microsoft.com/office/drawing/2014/main" id="{C4486EB3-2469-A87B-B19A-58D9A4CF4EF0}"/>
              </a:ext>
            </a:extLst>
          </p:cNvPr>
          <p:cNvSpPr/>
          <p:nvPr/>
        </p:nvSpPr>
        <p:spPr>
          <a:xfrm>
            <a:off x="9093083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Contract</a:t>
            </a:r>
            <a:r>
              <a:rPr lang="it-IT" dirty="0">
                <a:solidFill>
                  <a:schemeClr val="tx1"/>
                </a:solidFill>
              </a:rPr>
              <a:t> Testing</a:t>
            </a:r>
          </a:p>
          <a:p>
            <a:pPr algn="ctr"/>
            <a:endParaRPr lang="it-IT" dirty="0"/>
          </a:p>
        </p:txBody>
      </p:sp>
      <p:sp>
        <p:nvSpPr>
          <p:cNvPr id="18" name="Scorrimento verticale 17">
            <a:extLst>
              <a:ext uri="{FF2B5EF4-FFF2-40B4-BE49-F238E27FC236}">
                <a16:creationId xmlns:a16="http://schemas.microsoft.com/office/drawing/2014/main" id="{CB78AA17-2E33-6081-9136-84F058E917B5}"/>
              </a:ext>
            </a:extLst>
          </p:cNvPr>
          <p:cNvSpPr/>
          <p:nvPr/>
        </p:nvSpPr>
        <p:spPr>
          <a:xfrm>
            <a:off x="3556920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Continuos</a:t>
            </a:r>
            <a:r>
              <a:rPr lang="it-IT" dirty="0">
                <a:solidFill>
                  <a:schemeClr val="tx1"/>
                </a:solidFill>
              </a:rPr>
              <a:t> Delivery</a:t>
            </a:r>
          </a:p>
          <a:p>
            <a:pPr algn="ctr"/>
            <a:endParaRPr lang="it-IT" dirty="0"/>
          </a:p>
        </p:txBody>
      </p:sp>
      <p:sp>
        <p:nvSpPr>
          <p:cNvPr id="19" name="Scorrimento verticale 18">
            <a:extLst>
              <a:ext uri="{FF2B5EF4-FFF2-40B4-BE49-F238E27FC236}">
                <a16:creationId xmlns:a16="http://schemas.microsoft.com/office/drawing/2014/main" id="{FB082EA6-DE9B-0497-503D-426464DCF096}"/>
              </a:ext>
            </a:extLst>
          </p:cNvPr>
          <p:cNvSpPr/>
          <p:nvPr/>
        </p:nvSpPr>
        <p:spPr>
          <a:xfrm>
            <a:off x="6325001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Evolvability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20" name="Scorrimento verticale 19">
            <a:extLst>
              <a:ext uri="{FF2B5EF4-FFF2-40B4-BE49-F238E27FC236}">
                <a16:creationId xmlns:a16="http://schemas.microsoft.com/office/drawing/2014/main" id="{33C2FFB5-DFF8-2AF1-5C7A-3083E2324D64}"/>
              </a:ext>
            </a:extLst>
          </p:cNvPr>
          <p:cNvSpPr/>
          <p:nvPr/>
        </p:nvSpPr>
        <p:spPr>
          <a:xfrm>
            <a:off x="9093083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Culture of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6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4_Tema di Office">
  <a:themeElements>
    <a:clrScheme name="Torin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D48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531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Arial</vt:lpstr>
      <vt:lpstr>Calibri</vt:lpstr>
      <vt:lpstr>Segoe UI</vt:lpstr>
      <vt:lpstr>4_Tema di Office</vt:lpstr>
      <vt:lpstr>3_Tema di Office</vt:lpstr>
      <vt:lpstr>2_Tema di Office</vt:lpstr>
      <vt:lpstr>Personalizza struttura</vt:lpstr>
      <vt:lpstr>Evolutionary Architectures  con .NET e MS Azure</vt:lpstr>
      <vt:lpstr>Presentazione standard di PowerPoint</vt:lpstr>
      <vt:lpstr>You have the permission to sleep …  but the speaker has the right to question you</vt:lpstr>
      <vt:lpstr>Can you help me?</vt:lpstr>
      <vt:lpstr>The Fear for Distributed Architectures</vt:lpstr>
      <vt:lpstr>Ecosystem Change</vt:lpstr>
      <vt:lpstr>Evolutionary Architecture</vt:lpstr>
      <vt:lpstr>Solutions</vt:lpstr>
      <vt:lpstr>Traps</vt:lpstr>
      <vt:lpstr>Unknow Unknows</vt:lpstr>
      <vt:lpstr>Incremental</vt:lpstr>
      <vt:lpstr>What is a Module?</vt:lpstr>
      <vt:lpstr>Show Me the Code!</vt:lpstr>
      <vt:lpstr>Guided</vt:lpstr>
      <vt:lpstr>Test – Test – Test – Test …. Test!</vt:lpstr>
      <vt:lpstr>Show Me the Code!</vt:lpstr>
      <vt:lpstr>Multiple Dimensions</vt:lpstr>
      <vt:lpstr>Principles</vt:lpstr>
      <vt:lpstr>Laws of Software Architecture</vt:lpstr>
      <vt:lpstr>Show Me the Code!</vt:lpstr>
      <vt:lpstr>Ready to Deploy</vt:lpstr>
      <vt:lpstr>Why Container Apps?</vt:lpstr>
      <vt:lpstr>Show Me the Code!</vt:lpstr>
      <vt:lpstr>Suggestions</vt:lpstr>
      <vt:lpstr>Thank You!!!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Congiu Luca</dc:creator>
  <cp:lastModifiedBy>Acerbis Alberto</cp:lastModifiedBy>
  <cp:revision>97</cp:revision>
  <dcterms:created xsi:type="dcterms:W3CDTF">2019-05-12T19:24:58Z</dcterms:created>
  <dcterms:modified xsi:type="dcterms:W3CDTF">2024-02-08T14:44:53Z</dcterms:modified>
</cp:coreProperties>
</file>